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_rels/presentation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7.png" ContentType="image/png"/>
  <Override PartName="/ppt/media/image8.png" ContentType="image/png"/>
  <Override PartName="/ppt/media/image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desplazar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la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diapositiv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a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Pulse para editar el formato de las notas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&lt;cabecera&gt;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&lt;fecha/hora&gt;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&lt;pie de página&gt;</a:t>
            </a:r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C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B612FA0F-8994-4961-98BD-1E43698556B2}" type="slidenum">
              <a:rPr b="0" lang="es-EC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143C9BE-0836-4408-B98A-05DC78A5173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3B6FCA-7C6E-4875-8585-420263731EA9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2AA9D63-EEE2-4E2E-8582-73C7C09A1FD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42E04F-56AD-4D2E-8167-FB322F0C6927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117808-44CF-4C4A-ABC1-B803FFD5622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B6FD65F-80C6-43A1-A39D-9086010CB4B1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7D9186-1AE3-4BA9-9379-D9F217E76675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es-EC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27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0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01030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1" name="Shape 1"/>
          <p:cNvSpPr/>
          <p:nvPr/>
        </p:nvSpPr>
        <p:spPr>
          <a:xfrm>
            <a:off x="0" y="0"/>
            <a:ext cx="14629680" cy="8228880"/>
          </a:xfrm>
          <a:prstGeom prst="rect">
            <a:avLst/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2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1880" cy="410760"/>
          </a:xfrm>
          <a:prstGeom prst="rect">
            <a:avLst/>
          </a:prstGeom>
          <a:ln w="0">
            <a:noFill/>
          </a:ln>
        </p:spPr>
      </p:pic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Pulse para editar el formato del </a:t>
            </a:r>
            <a:r>
              <a:rPr b="0" lang="es-EC" sz="4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EC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3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EC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8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EC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C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EC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3.png"/><Relationship Id="rId3" Type="http://schemas.openxmlformats.org/officeDocument/2006/relationships/image" Target="../media/image3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github.com/mat264/SISTEMA-MATRICULACION-VEHICULAR" TargetMode="Externa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0"/>
          <p:cNvSpPr/>
          <p:nvPr/>
        </p:nvSpPr>
        <p:spPr>
          <a:xfrm>
            <a:off x="793800" y="1583280"/>
            <a:ext cx="89632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SISTEMA DE MATRICULACIÓN VEHICULAR</a:t>
            </a:r>
            <a:endParaRPr b="0" lang="es-EC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Text 1"/>
          <p:cNvSpPr/>
          <p:nvPr/>
        </p:nvSpPr>
        <p:spPr>
          <a:xfrm>
            <a:off x="793800" y="3227400"/>
            <a:ext cx="8963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Integrantes: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Text 2"/>
          <p:cNvSpPr/>
          <p:nvPr/>
        </p:nvSpPr>
        <p:spPr>
          <a:xfrm>
            <a:off x="793800" y="3794400"/>
            <a:ext cx="8963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Scrum Master / Product Owner: López John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Text 3"/>
          <p:cNvSpPr/>
          <p:nvPr/>
        </p:nvSpPr>
        <p:spPr>
          <a:xfrm>
            <a:off x="793800" y="4236840"/>
            <a:ext cx="8963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Desarrollador: Loor Moisés 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Text 4"/>
          <p:cNvSpPr/>
          <p:nvPr/>
        </p:nvSpPr>
        <p:spPr>
          <a:xfrm>
            <a:off x="793800" y="4678920"/>
            <a:ext cx="8963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Desarrollador: Yepez Anderson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Text 5"/>
          <p:cNvSpPr/>
          <p:nvPr/>
        </p:nvSpPr>
        <p:spPr>
          <a:xfrm>
            <a:off x="793800" y="5121000"/>
            <a:ext cx="8963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Desarrollador: Yupa Erik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Text 6"/>
          <p:cNvSpPr/>
          <p:nvPr/>
        </p:nvSpPr>
        <p:spPr>
          <a:xfrm>
            <a:off x="793800" y="5688000"/>
            <a:ext cx="89632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PROGRAMACIÓN I - Docente: Nelson Iván Herrera H. - 29/07/2025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Text 7"/>
          <p:cNvSpPr/>
          <p:nvPr/>
        </p:nvSpPr>
        <p:spPr>
          <a:xfrm>
            <a:off x="10318680" y="1560600"/>
            <a:ext cx="35247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" name="Image 0" descr="preencoded.png"/>
          <p:cNvPicPr/>
          <p:nvPr/>
        </p:nvPicPr>
        <p:blipFill>
          <a:blip r:embed="rId1"/>
          <a:stretch/>
        </p:blipFill>
        <p:spPr>
          <a:xfrm>
            <a:off x="10334880" y="2594880"/>
            <a:ext cx="3524760" cy="3524760"/>
          </a:xfrm>
          <a:prstGeom prst="rect">
            <a:avLst/>
          </a:prstGeom>
          <a:ln w="0">
            <a:noFill/>
          </a:ln>
        </p:spPr>
      </p:pic>
      <p:sp>
        <p:nvSpPr>
          <p:cNvPr id="50" name="Text 8"/>
          <p:cNvSpPr/>
          <p:nvPr/>
        </p:nvSpPr>
        <p:spPr>
          <a:xfrm>
            <a:off x="793800" y="651024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" name="Imagen 1" descr=""/>
          <p:cNvPicPr/>
          <p:nvPr/>
        </p:nvPicPr>
        <p:blipFill>
          <a:blip r:embed="rId2"/>
          <a:stretch/>
        </p:blipFill>
        <p:spPr>
          <a:xfrm>
            <a:off x="12780000" y="360000"/>
            <a:ext cx="1259640" cy="125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0"/>
          <p:cNvSpPr/>
          <p:nvPr/>
        </p:nvSpPr>
        <p:spPr>
          <a:xfrm>
            <a:off x="793800" y="1747440"/>
            <a:ext cx="646380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Problema y Objetivo</a:t>
            </a:r>
            <a:endParaRPr b="0" lang="es-EC" sz="4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Text 1"/>
          <p:cNvSpPr/>
          <p:nvPr/>
        </p:nvSpPr>
        <p:spPr>
          <a:xfrm>
            <a:off x="793800" y="2683080"/>
            <a:ext cx="32302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Problema Detectado:</a:t>
            </a:r>
            <a:endParaRPr b="0" lang="es-EC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Text 2"/>
          <p:cNvSpPr/>
          <p:nvPr/>
        </p:nvSpPr>
        <p:spPr>
          <a:xfrm>
            <a:off x="793800" y="3264120"/>
            <a:ext cx="8963280" cy="725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Necesidad de un sistema estructurado que simule eficientemente la matriculación vehicular, aplicando programación en C y manejo de datos.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Text 3"/>
          <p:cNvSpPr/>
          <p:nvPr/>
        </p:nvSpPr>
        <p:spPr>
          <a:xfrm>
            <a:off x="793800" y="4216680"/>
            <a:ext cx="323028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Objetivo Principal:</a:t>
            </a:r>
            <a:endParaRPr b="0" lang="es-EC" sz="2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Text 4"/>
          <p:cNvSpPr/>
          <p:nvPr/>
        </p:nvSpPr>
        <p:spPr>
          <a:xfrm>
            <a:off x="793800" y="4798080"/>
            <a:ext cx="8963280" cy="108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Desarrollar un sistema en C para simular la matriculación, usando lógica algorítmica, Clean Code, buenas prácticas con Git/GitHub, y persistencia de datos con archivos txt, punteros y estructuras.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Text 5"/>
          <p:cNvSpPr/>
          <p:nvPr/>
        </p:nvSpPr>
        <p:spPr>
          <a:xfrm>
            <a:off x="10318680" y="1724760"/>
            <a:ext cx="352476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8" name="Image 0" descr="preencoded.png"/>
          <p:cNvPicPr/>
          <p:nvPr/>
        </p:nvPicPr>
        <p:blipFill>
          <a:blip r:embed="rId1"/>
          <a:stretch/>
        </p:blipFill>
        <p:spPr>
          <a:xfrm>
            <a:off x="10318680" y="2342880"/>
            <a:ext cx="3099240" cy="3099240"/>
          </a:xfrm>
          <a:prstGeom prst="rect">
            <a:avLst/>
          </a:prstGeom>
          <a:ln w="0">
            <a:noFill/>
          </a:ln>
        </p:spPr>
      </p:pic>
      <p:sp>
        <p:nvSpPr>
          <p:cNvPr id="59" name="Text 6"/>
          <p:cNvSpPr/>
          <p:nvPr/>
        </p:nvSpPr>
        <p:spPr>
          <a:xfrm>
            <a:off x="793800" y="6346080"/>
            <a:ext cx="13042080" cy="362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17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" name="Imagen 2" descr=""/>
          <p:cNvPicPr/>
          <p:nvPr/>
        </p:nvPicPr>
        <p:blipFill>
          <a:blip r:embed="rId2"/>
          <a:stretch/>
        </p:blipFill>
        <p:spPr>
          <a:xfrm>
            <a:off x="12759480" y="519480"/>
            <a:ext cx="1280160" cy="128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0"/>
          <p:cNvSpPr/>
          <p:nvPr/>
        </p:nvSpPr>
        <p:spPr>
          <a:xfrm>
            <a:off x="677160" y="725040"/>
            <a:ext cx="5222160" cy="60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751"/>
              </a:lnSpc>
              <a:tabLst>
                <a:tab algn="l" pos="0"/>
              </a:tabLst>
            </a:pPr>
            <a:r>
              <a:rPr b="0" lang="en-US" sz="38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Solución Propuesta</a:t>
            </a:r>
            <a:endParaRPr b="0" lang="es-EC" sz="3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Text 1"/>
          <p:cNvSpPr/>
          <p:nvPr/>
        </p:nvSpPr>
        <p:spPr>
          <a:xfrm>
            <a:off x="677160" y="1523160"/>
            <a:ext cx="24170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Descripción:</a:t>
            </a:r>
            <a:endParaRPr b="0" lang="es-EC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Text 2"/>
          <p:cNvSpPr/>
          <p:nvPr/>
        </p:nvSpPr>
        <p:spPr>
          <a:xfrm>
            <a:off x="677160" y="2018520"/>
            <a:ext cx="9151200" cy="61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Sistema en C que simula la matriculación vehicular, con estructuras de datos, manejo de archivos para persistencia y una interfaz funcional.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Shape 3"/>
          <p:cNvSpPr/>
          <p:nvPr/>
        </p:nvSpPr>
        <p:spPr>
          <a:xfrm>
            <a:off x="677160" y="2855160"/>
            <a:ext cx="4478400" cy="1236960"/>
          </a:xfrm>
          <a:prstGeom prst="roundRect">
            <a:avLst>
              <a:gd name="adj" fmla="val 2345"/>
            </a:avLst>
          </a:prstGeom>
          <a:solidFill>
            <a:srgbClr val="212121"/>
          </a:solidFill>
          <a:ln w="228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Text 4"/>
          <p:cNvSpPr/>
          <p:nvPr/>
        </p:nvSpPr>
        <p:spPr>
          <a:xfrm>
            <a:off x="893160" y="3071520"/>
            <a:ext cx="333540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Conceptos Fundamentales</a:t>
            </a:r>
            <a:endParaRPr b="0" lang="es-EC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Text 5"/>
          <p:cNvSpPr/>
          <p:nvPr/>
        </p:nvSpPr>
        <p:spPr>
          <a:xfrm>
            <a:off x="893160" y="3566880"/>
            <a:ext cx="40460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Programación estructurada.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Shape 6"/>
          <p:cNvSpPr/>
          <p:nvPr/>
        </p:nvSpPr>
        <p:spPr>
          <a:xfrm>
            <a:off x="5349600" y="2855160"/>
            <a:ext cx="4478400" cy="1236960"/>
          </a:xfrm>
          <a:prstGeom prst="roundRect">
            <a:avLst>
              <a:gd name="adj" fmla="val 2345"/>
            </a:avLst>
          </a:prstGeom>
          <a:solidFill>
            <a:srgbClr val="212121"/>
          </a:solidFill>
          <a:ln w="228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8" name="Text 7"/>
          <p:cNvSpPr/>
          <p:nvPr/>
        </p:nvSpPr>
        <p:spPr>
          <a:xfrm>
            <a:off x="5565960" y="3071520"/>
            <a:ext cx="24170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Buenas Prácticas</a:t>
            </a:r>
            <a:endParaRPr b="0" lang="es-EC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Text 8"/>
          <p:cNvSpPr/>
          <p:nvPr/>
        </p:nvSpPr>
        <p:spPr>
          <a:xfrm>
            <a:off x="5565960" y="3566880"/>
            <a:ext cx="40460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Implementa Clean Code.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Shape 9"/>
          <p:cNvSpPr/>
          <p:nvPr/>
        </p:nvSpPr>
        <p:spPr>
          <a:xfrm>
            <a:off x="677160" y="4286160"/>
            <a:ext cx="4478400" cy="1236960"/>
          </a:xfrm>
          <a:prstGeom prst="roundRect">
            <a:avLst>
              <a:gd name="adj" fmla="val 2345"/>
            </a:avLst>
          </a:prstGeom>
          <a:solidFill>
            <a:srgbClr val="212121"/>
          </a:solidFill>
          <a:ln w="228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Text 10"/>
          <p:cNvSpPr/>
          <p:nvPr/>
        </p:nvSpPr>
        <p:spPr>
          <a:xfrm>
            <a:off x="893160" y="4502520"/>
            <a:ext cx="30452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Persistencia de Datos</a:t>
            </a:r>
            <a:endParaRPr b="0" lang="es-EC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Text 11"/>
          <p:cNvSpPr/>
          <p:nvPr/>
        </p:nvSpPr>
        <p:spPr>
          <a:xfrm>
            <a:off x="893160" y="4997880"/>
            <a:ext cx="40460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Mediante archivos de texto.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Shape 12"/>
          <p:cNvSpPr/>
          <p:nvPr/>
        </p:nvSpPr>
        <p:spPr>
          <a:xfrm>
            <a:off x="5349600" y="4286160"/>
            <a:ext cx="4478400" cy="1236960"/>
          </a:xfrm>
          <a:prstGeom prst="roundRect">
            <a:avLst>
              <a:gd name="adj" fmla="val 2345"/>
            </a:avLst>
          </a:prstGeom>
          <a:solidFill>
            <a:srgbClr val="212121"/>
          </a:solidFill>
          <a:ln w="228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Text 13"/>
          <p:cNvSpPr/>
          <p:nvPr/>
        </p:nvSpPr>
        <p:spPr>
          <a:xfrm>
            <a:off x="5565960" y="4502520"/>
            <a:ext cx="24170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Proceso Real</a:t>
            </a:r>
            <a:endParaRPr b="0" lang="es-EC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Text 14"/>
          <p:cNvSpPr/>
          <p:nvPr/>
        </p:nvSpPr>
        <p:spPr>
          <a:xfrm>
            <a:off x="5565960" y="4997880"/>
            <a:ext cx="40460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Simula mundo cotidiano.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Shape 15"/>
          <p:cNvSpPr/>
          <p:nvPr/>
        </p:nvSpPr>
        <p:spPr>
          <a:xfrm>
            <a:off x="677160" y="5717160"/>
            <a:ext cx="9151200" cy="1236960"/>
          </a:xfrm>
          <a:prstGeom prst="roundRect">
            <a:avLst>
              <a:gd name="adj" fmla="val 2345"/>
            </a:avLst>
          </a:prstGeom>
          <a:solidFill>
            <a:srgbClr val="212121"/>
          </a:solidFill>
          <a:ln w="22860">
            <a:solidFill>
              <a:srgbClr val="59595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" name="Text 16"/>
          <p:cNvSpPr/>
          <p:nvPr/>
        </p:nvSpPr>
        <p:spPr>
          <a:xfrm>
            <a:off x="893160" y="5933160"/>
            <a:ext cx="2417040" cy="30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350"/>
              </a:lnSpc>
              <a:tabLst>
                <a:tab algn="l" pos="0"/>
              </a:tabLst>
            </a:pPr>
            <a:r>
              <a:rPr b="0" lang="en-US" sz="19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Dominio C</a:t>
            </a:r>
            <a:endParaRPr b="0" lang="es-EC" sz="1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Text 17"/>
          <p:cNvSpPr/>
          <p:nvPr/>
        </p:nvSpPr>
        <p:spPr>
          <a:xfrm>
            <a:off x="893160" y="6428880"/>
            <a:ext cx="871884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Punteros y estructuras.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9" name="Image 0" descr="preencoded.png"/>
          <p:cNvPicPr/>
          <p:nvPr/>
        </p:nvPicPr>
        <p:blipFill>
          <a:blip r:embed="rId1"/>
          <a:stretch/>
        </p:blipFill>
        <p:spPr>
          <a:xfrm>
            <a:off x="10260000" y="2827800"/>
            <a:ext cx="3651840" cy="3651840"/>
          </a:xfrm>
          <a:prstGeom prst="rect">
            <a:avLst/>
          </a:prstGeom>
          <a:ln w="0">
            <a:noFill/>
          </a:ln>
        </p:spPr>
      </p:pic>
      <p:sp>
        <p:nvSpPr>
          <p:cNvPr id="80" name="Text 18"/>
          <p:cNvSpPr/>
          <p:nvPr/>
        </p:nvSpPr>
        <p:spPr>
          <a:xfrm>
            <a:off x="677160" y="7389720"/>
            <a:ext cx="13275720" cy="30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01"/>
              </a:lnSpc>
              <a:tabLst>
                <a:tab algn="l" pos="0"/>
              </a:tabLst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Imagen 3" descr=""/>
          <p:cNvPicPr/>
          <p:nvPr/>
        </p:nvPicPr>
        <p:blipFill>
          <a:blip r:embed="rId2"/>
          <a:stretch/>
        </p:blipFill>
        <p:spPr>
          <a:xfrm>
            <a:off x="12759840" y="519840"/>
            <a:ext cx="1100160" cy="110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 0"/>
          <p:cNvSpPr/>
          <p:nvPr/>
        </p:nvSpPr>
        <p:spPr>
          <a:xfrm>
            <a:off x="443520" y="475200"/>
            <a:ext cx="4559040" cy="39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0" lang="en-US" sz="24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Metodología y Desarrollo</a:t>
            </a:r>
            <a:endParaRPr b="0" lang="es-EC" sz="2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 1"/>
          <p:cNvSpPr/>
          <p:nvPr/>
        </p:nvSpPr>
        <p:spPr>
          <a:xfrm>
            <a:off x="443520" y="997560"/>
            <a:ext cx="170856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Trabajo en Etapas:</a:t>
            </a:r>
            <a:endParaRPr b="0" lang="es-EC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Shape 2"/>
          <p:cNvSpPr/>
          <p:nvPr/>
        </p:nvSpPr>
        <p:spPr>
          <a:xfrm>
            <a:off x="443520" y="1338120"/>
            <a:ext cx="506160" cy="759600"/>
          </a:xfrm>
          <a:prstGeom prst="roundRect">
            <a:avLst>
              <a:gd name="adj" fmla="val 360060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Text 3"/>
          <p:cNvSpPr/>
          <p:nvPr/>
        </p:nvSpPr>
        <p:spPr>
          <a:xfrm>
            <a:off x="601920" y="1599480"/>
            <a:ext cx="18936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1</a:t>
            </a:r>
            <a:endParaRPr b="0" lang="es-EC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Text 4"/>
          <p:cNvSpPr/>
          <p:nvPr/>
        </p:nvSpPr>
        <p:spPr>
          <a:xfrm>
            <a:off x="1046520" y="1662480"/>
            <a:ext cx="237312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Análisis y Requerimientos</a:t>
            </a:r>
            <a:endParaRPr b="0" lang="es-EC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Shape 5"/>
          <p:cNvSpPr/>
          <p:nvPr/>
        </p:nvSpPr>
        <p:spPr>
          <a:xfrm>
            <a:off x="443520" y="2193120"/>
            <a:ext cx="506160" cy="759600"/>
          </a:xfrm>
          <a:prstGeom prst="roundRect">
            <a:avLst>
              <a:gd name="adj" fmla="val 360060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Text 6"/>
          <p:cNvSpPr/>
          <p:nvPr/>
        </p:nvSpPr>
        <p:spPr>
          <a:xfrm>
            <a:off x="601920" y="2454480"/>
            <a:ext cx="18936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2</a:t>
            </a:r>
            <a:endParaRPr b="0" lang="es-EC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 7"/>
          <p:cNvSpPr/>
          <p:nvPr/>
        </p:nvSpPr>
        <p:spPr>
          <a:xfrm>
            <a:off x="1066320" y="2502360"/>
            <a:ext cx="199332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Diseño de Estructuras</a:t>
            </a:r>
            <a:endParaRPr b="0" lang="es-EC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hape 8"/>
          <p:cNvSpPr/>
          <p:nvPr/>
        </p:nvSpPr>
        <p:spPr>
          <a:xfrm>
            <a:off x="443520" y="3048480"/>
            <a:ext cx="506160" cy="759600"/>
          </a:xfrm>
          <a:prstGeom prst="roundRect">
            <a:avLst>
              <a:gd name="adj" fmla="val 360060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Text 9"/>
          <p:cNvSpPr/>
          <p:nvPr/>
        </p:nvSpPr>
        <p:spPr>
          <a:xfrm>
            <a:off x="601920" y="3309840"/>
            <a:ext cx="18936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3</a:t>
            </a:r>
            <a:endParaRPr b="0" lang="es-EC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Text 10"/>
          <p:cNvSpPr/>
          <p:nvPr/>
        </p:nvSpPr>
        <p:spPr>
          <a:xfrm>
            <a:off x="1076760" y="3372840"/>
            <a:ext cx="237312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Implementación del Código</a:t>
            </a:r>
            <a:endParaRPr b="0" lang="es-EC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Shape 11"/>
          <p:cNvSpPr/>
          <p:nvPr/>
        </p:nvSpPr>
        <p:spPr>
          <a:xfrm>
            <a:off x="443520" y="3903840"/>
            <a:ext cx="506160" cy="759600"/>
          </a:xfrm>
          <a:prstGeom prst="roundRect">
            <a:avLst>
              <a:gd name="adj" fmla="val 360060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Text 12"/>
          <p:cNvSpPr/>
          <p:nvPr/>
        </p:nvSpPr>
        <p:spPr>
          <a:xfrm>
            <a:off x="601920" y="4165200"/>
            <a:ext cx="18936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4</a:t>
            </a:r>
            <a:endParaRPr b="0" lang="es-EC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 13"/>
          <p:cNvSpPr/>
          <p:nvPr/>
        </p:nvSpPr>
        <p:spPr>
          <a:xfrm>
            <a:off x="1080000" y="4228200"/>
            <a:ext cx="170856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Manejo de Archivos</a:t>
            </a:r>
            <a:endParaRPr b="0" lang="es-EC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Shape 14"/>
          <p:cNvSpPr/>
          <p:nvPr/>
        </p:nvSpPr>
        <p:spPr>
          <a:xfrm>
            <a:off x="443520" y="4758840"/>
            <a:ext cx="506160" cy="759600"/>
          </a:xfrm>
          <a:prstGeom prst="roundRect">
            <a:avLst>
              <a:gd name="adj" fmla="val 360060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7" name="Text 15"/>
          <p:cNvSpPr/>
          <p:nvPr/>
        </p:nvSpPr>
        <p:spPr>
          <a:xfrm>
            <a:off x="601920" y="5020200"/>
            <a:ext cx="18936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5</a:t>
            </a:r>
            <a:endParaRPr b="0" lang="es-EC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 16"/>
          <p:cNvSpPr/>
          <p:nvPr/>
        </p:nvSpPr>
        <p:spPr>
          <a:xfrm>
            <a:off x="1076760" y="5022360"/>
            <a:ext cx="189828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Testing y Depuración</a:t>
            </a:r>
            <a:endParaRPr b="0" lang="es-EC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Shape 17"/>
          <p:cNvSpPr/>
          <p:nvPr/>
        </p:nvSpPr>
        <p:spPr>
          <a:xfrm>
            <a:off x="443520" y="5614200"/>
            <a:ext cx="506160" cy="759600"/>
          </a:xfrm>
          <a:prstGeom prst="roundRect">
            <a:avLst>
              <a:gd name="adj" fmla="val 360060"/>
            </a:avLst>
          </a:prstGeom>
          <a:solidFill>
            <a:srgbClr val="4040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 18"/>
          <p:cNvSpPr/>
          <p:nvPr/>
        </p:nvSpPr>
        <p:spPr>
          <a:xfrm>
            <a:off x="601920" y="5875560"/>
            <a:ext cx="189360" cy="23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451"/>
              </a:lnSpc>
              <a:tabLst>
                <a:tab algn="l" pos="0"/>
              </a:tabLst>
            </a:pPr>
            <a:r>
              <a:rPr b="0" lang="en-US" sz="145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6</a:t>
            </a:r>
            <a:endParaRPr b="0" lang="es-EC" sz="14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Text 19"/>
          <p:cNvSpPr/>
          <p:nvPr/>
        </p:nvSpPr>
        <p:spPr>
          <a:xfrm>
            <a:off x="1116720" y="5938560"/>
            <a:ext cx="158292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26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Documentación</a:t>
            </a:r>
            <a:endParaRPr b="0" lang="es-EC" sz="2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 20"/>
          <p:cNvSpPr/>
          <p:nvPr/>
        </p:nvSpPr>
        <p:spPr>
          <a:xfrm>
            <a:off x="443520" y="6516720"/>
            <a:ext cx="1803600" cy="19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Herramientas Clave:</a:t>
            </a:r>
            <a:endParaRPr b="0" lang="es-EC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Text 21"/>
          <p:cNvSpPr/>
          <p:nvPr/>
        </p:nvSpPr>
        <p:spPr>
          <a:xfrm>
            <a:off x="443520" y="6841440"/>
            <a:ext cx="9527040" cy="2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5e0df"/>
                </a:solidFill>
                <a:latin typeface="Roboto"/>
                <a:ea typeface="Roboto"/>
              </a:rPr>
              <a:t>C, Zinjai, Git/GitHub, Archivos .txt, Programación estructurada, Clean Code.</a:t>
            </a:r>
            <a:endParaRPr b="0" lang="es-EC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Text 22"/>
          <p:cNvSpPr/>
          <p:nvPr/>
        </p:nvSpPr>
        <p:spPr>
          <a:xfrm>
            <a:off x="10287720" y="462240"/>
            <a:ext cx="3906000" cy="2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endParaRPr b="0" lang="en-U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Text 23"/>
          <p:cNvSpPr/>
          <p:nvPr/>
        </p:nvSpPr>
        <p:spPr>
          <a:xfrm>
            <a:off x="10287720" y="779040"/>
            <a:ext cx="3906000" cy="2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endParaRPr b="0" lang="en-US" sz="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 24"/>
          <p:cNvSpPr/>
          <p:nvPr/>
        </p:nvSpPr>
        <p:spPr>
          <a:xfrm>
            <a:off x="10287720" y="1095480"/>
            <a:ext cx="3906000" cy="2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endParaRPr b="0" lang="en-US" sz="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Image 0" descr="preencoded.png"/>
          <p:cNvPicPr/>
          <p:nvPr/>
        </p:nvPicPr>
        <p:blipFill>
          <a:blip r:embed="rId1"/>
          <a:stretch/>
        </p:blipFill>
        <p:spPr>
          <a:xfrm>
            <a:off x="7253640" y="1800000"/>
            <a:ext cx="3906000" cy="3906000"/>
          </a:xfrm>
          <a:prstGeom prst="rect">
            <a:avLst/>
          </a:prstGeom>
          <a:ln w="0">
            <a:noFill/>
          </a:ln>
        </p:spPr>
      </p:pic>
      <p:sp>
        <p:nvSpPr>
          <p:cNvPr id="108" name="Text 25"/>
          <p:cNvSpPr/>
          <p:nvPr/>
        </p:nvSpPr>
        <p:spPr>
          <a:xfrm>
            <a:off x="-2223360" y="9479160"/>
            <a:ext cx="13743000" cy="201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551"/>
              </a:lnSpc>
              <a:tabLst>
                <a:tab algn="l" pos="0"/>
              </a:tabLst>
            </a:pPr>
            <a:r>
              <a:rPr b="0" lang="en-US" sz="95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9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9" name="Imagen 4" descr=""/>
          <p:cNvPicPr/>
          <p:nvPr/>
        </p:nvPicPr>
        <p:blipFill>
          <a:blip r:embed="rId2"/>
          <a:stretch/>
        </p:blipFill>
        <p:spPr>
          <a:xfrm>
            <a:off x="12759840" y="519840"/>
            <a:ext cx="1100160" cy="1100160"/>
          </a:xfrm>
          <a:prstGeom prst="rect">
            <a:avLst/>
          </a:prstGeom>
          <a:ln w="0">
            <a:noFill/>
          </a:ln>
        </p:spPr>
      </p:pic>
      <p:pic>
        <p:nvPicPr>
          <p:cNvPr id="110" name="Imagen 6" descr=""/>
          <p:cNvPicPr/>
          <p:nvPr/>
        </p:nvPicPr>
        <p:blipFill>
          <a:blip r:embed="rId3"/>
          <a:stretch/>
        </p:blipFill>
        <p:spPr>
          <a:xfrm>
            <a:off x="12759840" y="519840"/>
            <a:ext cx="1100160" cy="1100160"/>
          </a:xfrm>
          <a:prstGeom prst="rect">
            <a:avLst/>
          </a:prstGeom>
          <a:ln w="0">
            <a:noFill/>
          </a:ln>
        </p:spPr>
      </p:pic>
      <p:pic>
        <p:nvPicPr>
          <p:cNvPr id="111" name="Imagen 7" descr=""/>
          <p:cNvPicPr/>
          <p:nvPr/>
        </p:nvPicPr>
        <p:blipFill>
          <a:blip r:embed="rId4"/>
          <a:stretch/>
        </p:blipFill>
        <p:spPr>
          <a:xfrm>
            <a:off x="12759840" y="519840"/>
            <a:ext cx="1100160" cy="1100160"/>
          </a:xfrm>
          <a:prstGeom prst="rect">
            <a:avLst/>
          </a:prstGeom>
          <a:ln w="0">
            <a:noFill/>
          </a:ln>
        </p:spPr>
      </p:pic>
      <p:pic>
        <p:nvPicPr>
          <p:cNvPr id="112" name="Imagen 8" descr=""/>
          <p:cNvPicPr/>
          <p:nvPr/>
        </p:nvPicPr>
        <p:blipFill>
          <a:blip r:embed="rId5"/>
          <a:stretch/>
        </p:blipFill>
        <p:spPr>
          <a:xfrm>
            <a:off x="12759840" y="519840"/>
            <a:ext cx="1100160" cy="1100160"/>
          </a:xfrm>
          <a:prstGeom prst="rect">
            <a:avLst/>
          </a:prstGeom>
          <a:ln w="0">
            <a:noFill/>
          </a:ln>
        </p:spPr>
      </p:pic>
      <p:sp>
        <p:nvSpPr>
          <p:cNvPr id="113" name=""/>
          <p:cNvSpPr/>
          <p:nvPr/>
        </p:nvSpPr>
        <p:spPr>
          <a:xfrm>
            <a:off x="501120" y="7380000"/>
            <a:ext cx="165852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 0"/>
          <p:cNvSpPr/>
          <p:nvPr/>
        </p:nvSpPr>
        <p:spPr>
          <a:xfrm>
            <a:off x="500760" y="536760"/>
            <a:ext cx="4291920" cy="446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501"/>
              </a:lnSpc>
              <a:tabLst>
                <a:tab algn="l" pos="0"/>
              </a:tabLst>
            </a:pPr>
            <a:r>
              <a:rPr b="0" lang="en-US" sz="28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Resultados e Impacto</a:t>
            </a:r>
            <a:endParaRPr b="0" lang="es-EC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 1"/>
          <p:cNvSpPr/>
          <p:nvPr/>
        </p:nvSpPr>
        <p:spPr>
          <a:xfrm>
            <a:off x="500760" y="1126800"/>
            <a:ext cx="1788480" cy="2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Logros: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Shape 2"/>
          <p:cNvSpPr/>
          <p:nvPr/>
        </p:nvSpPr>
        <p:spPr>
          <a:xfrm>
            <a:off x="500760" y="1726200"/>
            <a:ext cx="9434520" cy="1110960"/>
          </a:xfrm>
          <a:prstGeom prst="roundRect">
            <a:avLst>
              <a:gd name="adj" fmla="val 6580"/>
            </a:avLst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Shape 3"/>
          <p:cNvSpPr/>
          <p:nvPr/>
        </p:nvSpPr>
        <p:spPr>
          <a:xfrm>
            <a:off x="500760" y="1711080"/>
            <a:ext cx="9434520" cy="60120"/>
          </a:xfrm>
          <a:prstGeom prst="roundRect">
            <a:avLst>
              <a:gd name="adj" fmla="val 35218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Shape 4"/>
          <p:cNvSpPr/>
          <p:nvPr/>
        </p:nvSpPr>
        <p:spPr>
          <a:xfrm>
            <a:off x="5004000" y="1511640"/>
            <a:ext cx="428760" cy="428760"/>
          </a:xfrm>
          <a:prstGeom prst="roundRect">
            <a:avLst>
              <a:gd name="adj" fmla="val 212979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Text 5"/>
          <p:cNvSpPr/>
          <p:nvPr/>
        </p:nvSpPr>
        <p:spPr>
          <a:xfrm>
            <a:off x="5132520" y="1511640"/>
            <a:ext cx="3002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000000"/>
                </a:solidFill>
                <a:latin typeface="Roboto Mono Medium"/>
                <a:ea typeface="Roboto Mono Medium"/>
              </a:rPr>
              <a:t>1</a:t>
            </a:r>
            <a:endParaRPr b="0" lang="es-EC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 6"/>
          <p:cNvSpPr/>
          <p:nvPr/>
        </p:nvSpPr>
        <p:spPr>
          <a:xfrm>
            <a:off x="659160" y="2084040"/>
            <a:ext cx="4077360" cy="2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Sistema Funcional &amp; Interfaz Intuitiva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Text 7"/>
          <p:cNvSpPr/>
          <p:nvPr/>
        </p:nvSpPr>
        <p:spPr>
          <a:xfrm>
            <a:off x="659160" y="2450520"/>
            <a:ext cx="91177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e5e0df"/>
                </a:solidFill>
                <a:latin typeface="Roboto"/>
                <a:ea typeface="Roboto"/>
              </a:rPr>
              <a:t>Se desarrolló un sistema funcional para la matriculación vehicular con una interfaz amigable para el usuario.</a:t>
            </a:r>
            <a:endParaRPr b="0" lang="es-EC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Shape 8"/>
          <p:cNvSpPr/>
          <p:nvPr/>
        </p:nvSpPr>
        <p:spPr>
          <a:xfrm>
            <a:off x="500760" y="3195720"/>
            <a:ext cx="9434520" cy="1110960"/>
          </a:xfrm>
          <a:prstGeom prst="roundRect">
            <a:avLst>
              <a:gd name="adj" fmla="val 6580"/>
            </a:avLst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" name="Shape 9"/>
          <p:cNvSpPr/>
          <p:nvPr/>
        </p:nvSpPr>
        <p:spPr>
          <a:xfrm>
            <a:off x="500760" y="3180600"/>
            <a:ext cx="9434520" cy="60120"/>
          </a:xfrm>
          <a:prstGeom prst="roundRect">
            <a:avLst>
              <a:gd name="adj" fmla="val 35218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Shape 10"/>
          <p:cNvSpPr/>
          <p:nvPr/>
        </p:nvSpPr>
        <p:spPr>
          <a:xfrm>
            <a:off x="5004000" y="2981160"/>
            <a:ext cx="428760" cy="428760"/>
          </a:xfrm>
          <a:prstGeom prst="roundRect">
            <a:avLst>
              <a:gd name="adj" fmla="val 212979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Text 11"/>
          <p:cNvSpPr/>
          <p:nvPr/>
        </p:nvSpPr>
        <p:spPr>
          <a:xfrm>
            <a:off x="5132520" y="2981160"/>
            <a:ext cx="3002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000000"/>
                </a:solidFill>
                <a:latin typeface="Roboto Mono Medium"/>
                <a:ea typeface="Roboto Mono Medium"/>
              </a:rPr>
              <a:t>2</a:t>
            </a:r>
            <a:endParaRPr b="0" lang="es-EC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Text 12"/>
          <p:cNvSpPr/>
          <p:nvPr/>
        </p:nvSpPr>
        <p:spPr>
          <a:xfrm>
            <a:off x="659160" y="3553560"/>
            <a:ext cx="4077360" cy="2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Estructuras en C &amp; Código Estructurado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Text 13"/>
          <p:cNvSpPr/>
          <p:nvPr/>
        </p:nvSpPr>
        <p:spPr>
          <a:xfrm>
            <a:off x="659160" y="3920400"/>
            <a:ext cx="91177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e5e0df"/>
                </a:solidFill>
                <a:latin typeface="Roboto"/>
                <a:ea typeface="Roboto"/>
              </a:rPr>
              <a:t>Implementación exitosa de estructuras en C con código bien estructurado y documentado.</a:t>
            </a:r>
            <a:endParaRPr b="0" lang="es-EC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Shape 14"/>
          <p:cNvSpPr/>
          <p:nvPr/>
        </p:nvSpPr>
        <p:spPr>
          <a:xfrm>
            <a:off x="500760" y="4665240"/>
            <a:ext cx="9434520" cy="1110960"/>
          </a:xfrm>
          <a:prstGeom prst="roundRect">
            <a:avLst>
              <a:gd name="adj" fmla="val 6580"/>
            </a:avLst>
          </a:prstGeom>
          <a:solidFill>
            <a:srgbClr val="212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9" name="Shape 15"/>
          <p:cNvSpPr/>
          <p:nvPr/>
        </p:nvSpPr>
        <p:spPr>
          <a:xfrm>
            <a:off x="500760" y="4650120"/>
            <a:ext cx="9434520" cy="60120"/>
          </a:xfrm>
          <a:prstGeom prst="roundRect">
            <a:avLst>
              <a:gd name="adj" fmla="val 35218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3240" bIns="324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Shape 16"/>
          <p:cNvSpPr/>
          <p:nvPr/>
        </p:nvSpPr>
        <p:spPr>
          <a:xfrm>
            <a:off x="5004000" y="4450680"/>
            <a:ext cx="428760" cy="428760"/>
          </a:xfrm>
          <a:prstGeom prst="roundRect">
            <a:avLst>
              <a:gd name="adj" fmla="val 212979"/>
            </a:avLst>
          </a:prstGeom>
          <a:solidFill>
            <a:srgbClr val="dcff5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Text 17"/>
          <p:cNvSpPr/>
          <p:nvPr/>
        </p:nvSpPr>
        <p:spPr>
          <a:xfrm>
            <a:off x="5132520" y="4450680"/>
            <a:ext cx="300240" cy="32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pc="-1" strike="noStrike">
                <a:solidFill>
                  <a:srgbClr val="000000"/>
                </a:solidFill>
                <a:latin typeface="Roboto Mono Medium"/>
                <a:ea typeface="Roboto Mono Medium"/>
              </a:rPr>
              <a:t>3</a:t>
            </a:r>
            <a:endParaRPr b="0" lang="es-EC" sz="13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Text 18"/>
          <p:cNvSpPr/>
          <p:nvPr/>
        </p:nvSpPr>
        <p:spPr>
          <a:xfrm>
            <a:off x="659160" y="5023080"/>
            <a:ext cx="4613760" cy="2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e5e0df"/>
                </a:solidFill>
                <a:latin typeface="Roboto Mono Medium"/>
                <a:ea typeface="Roboto Mono Medium"/>
              </a:rPr>
              <a:t>Manejo de Archivos &amp; Repositorio Organizado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 19"/>
          <p:cNvSpPr/>
          <p:nvPr/>
        </p:nvSpPr>
        <p:spPr>
          <a:xfrm>
            <a:off x="659160" y="5389920"/>
            <a:ext cx="91177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e5e0df"/>
                </a:solidFill>
                <a:latin typeface="Roboto"/>
                <a:ea typeface="Roboto"/>
              </a:rPr>
              <a:t>Persistencia eficiente de datos mediante manejo de archivos y un repositorio organizado en GitHub.</a:t>
            </a:r>
            <a:endParaRPr b="0" lang="es-EC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Text 20"/>
          <p:cNvSpPr/>
          <p:nvPr/>
        </p:nvSpPr>
        <p:spPr>
          <a:xfrm>
            <a:off x="500760" y="5938200"/>
            <a:ext cx="2252880" cy="22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749"/>
              </a:lnSpc>
              <a:tabLst>
                <a:tab algn="l" pos="0"/>
              </a:tabLst>
            </a:pPr>
            <a:r>
              <a:rPr b="0" lang="en-US" sz="140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Beneficios Generados:</a:t>
            </a:r>
            <a:endParaRPr b="0" lang="es-EC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Text 21"/>
          <p:cNvSpPr/>
          <p:nvPr/>
        </p:nvSpPr>
        <p:spPr>
          <a:xfrm>
            <a:off x="500760" y="6304680"/>
            <a:ext cx="943452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r>
              <a:rPr b="0" lang="en-US" sz="1100" spc="-1" strike="noStrike">
                <a:solidFill>
                  <a:srgbClr val="e5e0df"/>
                </a:solidFill>
                <a:latin typeface="Roboto"/>
                <a:ea typeface="Roboto"/>
              </a:rPr>
              <a:t>Aprendizaje práctico, simulación realista, reutilización, colaboración, documentación.</a:t>
            </a:r>
            <a:endParaRPr b="0" lang="es-EC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ext 22"/>
          <p:cNvSpPr/>
          <p:nvPr/>
        </p:nvSpPr>
        <p:spPr>
          <a:xfrm>
            <a:off x="10292760" y="522360"/>
            <a:ext cx="384336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endParaRPr b="0" lang="en-US" sz="11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name="Image 0" descr="preencoded.png"/>
          <p:cNvPicPr/>
          <p:nvPr/>
        </p:nvPicPr>
        <p:blipFill>
          <a:blip r:embed="rId1"/>
          <a:stretch/>
        </p:blipFill>
        <p:spPr>
          <a:xfrm>
            <a:off x="10980000" y="1800000"/>
            <a:ext cx="2519640" cy="2519640"/>
          </a:xfrm>
          <a:prstGeom prst="rect">
            <a:avLst/>
          </a:prstGeom>
          <a:ln w="0">
            <a:noFill/>
          </a:ln>
        </p:spPr>
      </p:pic>
      <p:pic>
        <p:nvPicPr>
          <p:cNvPr id="138" name="Image 1" descr="preencoded.png"/>
          <p:cNvPicPr/>
          <p:nvPr/>
        </p:nvPicPr>
        <p:blipFill>
          <a:blip r:embed="rId2"/>
          <a:stretch/>
        </p:blipFill>
        <p:spPr>
          <a:xfrm>
            <a:off x="10980000" y="4500000"/>
            <a:ext cx="2486880" cy="2486880"/>
          </a:xfrm>
          <a:prstGeom prst="rect">
            <a:avLst/>
          </a:prstGeom>
          <a:ln w="0">
            <a:noFill/>
          </a:ln>
        </p:spPr>
      </p:pic>
      <p:sp>
        <p:nvSpPr>
          <p:cNvPr id="139" name="Text 23"/>
          <p:cNvSpPr/>
          <p:nvPr/>
        </p:nvSpPr>
        <p:spPr>
          <a:xfrm>
            <a:off x="500760" y="9083520"/>
            <a:ext cx="13627800" cy="22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1800"/>
              </a:lnSpc>
              <a:tabLst>
                <a:tab algn="l" pos="0"/>
              </a:tabLst>
            </a:pPr>
            <a:endParaRPr b="0" lang="es-EC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Imagen 5" descr=""/>
          <p:cNvPicPr/>
          <p:nvPr/>
        </p:nvPicPr>
        <p:blipFill>
          <a:blip r:embed="rId3"/>
          <a:stretch/>
        </p:blipFill>
        <p:spPr>
          <a:xfrm>
            <a:off x="12960000" y="360000"/>
            <a:ext cx="1100160" cy="1100160"/>
          </a:xfrm>
          <a:prstGeom prst="rect">
            <a:avLst/>
          </a:prstGeom>
          <a:ln w="0">
            <a:noFill/>
          </a:ln>
        </p:spPr>
      </p:pic>
      <p:sp>
        <p:nvSpPr>
          <p:cNvPr id="141" name=""/>
          <p:cNvSpPr/>
          <p:nvPr/>
        </p:nvSpPr>
        <p:spPr>
          <a:xfrm>
            <a:off x="540000" y="6848640"/>
            <a:ext cx="1658520" cy="35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 0"/>
          <p:cNvSpPr/>
          <p:nvPr/>
        </p:nvSpPr>
        <p:spPr>
          <a:xfrm>
            <a:off x="710640" y="761400"/>
            <a:ext cx="9097200" cy="1267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949"/>
              </a:lnSpc>
              <a:tabLst>
                <a:tab algn="l" pos="0"/>
              </a:tabLst>
            </a:pPr>
            <a:r>
              <a:rPr b="0" lang="en-US" sz="39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Conclusiones y Recomendaciones</a:t>
            </a:r>
            <a:endParaRPr b="0" lang="es-EC" sz="3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Text 1"/>
          <p:cNvSpPr/>
          <p:nvPr/>
        </p:nvSpPr>
        <p:spPr>
          <a:xfrm>
            <a:off x="710640" y="2233080"/>
            <a:ext cx="25369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Lo Aprendido:</a:t>
            </a:r>
            <a:endParaRPr b="0" lang="es-EC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Text 2"/>
          <p:cNvSpPr/>
          <p:nvPr/>
        </p:nvSpPr>
        <p:spPr>
          <a:xfrm>
            <a:off x="710640" y="275292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Dominio de programación estructurada en C.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Text 3"/>
          <p:cNvSpPr/>
          <p:nvPr/>
        </p:nvSpPr>
        <p:spPr>
          <a:xfrm>
            <a:off x="710640" y="314892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Manejo efectivo de punteros y estructuras.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 4"/>
          <p:cNvSpPr/>
          <p:nvPr/>
        </p:nvSpPr>
        <p:spPr>
          <a:xfrm>
            <a:off x="710640" y="354456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Persistencia de datos con archivos.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Text 5"/>
          <p:cNvSpPr/>
          <p:nvPr/>
        </p:nvSpPr>
        <p:spPr>
          <a:xfrm>
            <a:off x="710640" y="394020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Importancia del Clean Code.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Text 6"/>
          <p:cNvSpPr/>
          <p:nvPr/>
        </p:nvSpPr>
        <p:spPr>
          <a:xfrm>
            <a:off x="710640" y="433620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Uso eficiente de Git y GitHub.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Text 7"/>
          <p:cNvSpPr/>
          <p:nvPr/>
        </p:nvSpPr>
        <p:spPr>
          <a:xfrm>
            <a:off x="710640" y="473184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551"/>
              </a:lnSpc>
              <a:buClr>
                <a:srgbClr val="e5e0df"/>
              </a:buClr>
              <a:buFont typeface="Symbol" charset="2"/>
              <a:buChar char=""/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Trabajo en equipo.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Text 8"/>
          <p:cNvSpPr/>
          <p:nvPr/>
        </p:nvSpPr>
        <p:spPr>
          <a:xfrm>
            <a:off x="710640" y="5259600"/>
            <a:ext cx="2536920" cy="31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449"/>
              </a:lnSpc>
              <a:tabLst>
                <a:tab algn="l" pos="0"/>
              </a:tabLst>
            </a:pPr>
            <a:r>
              <a:rPr b="0" lang="en-US" sz="19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Recomendaciones:</a:t>
            </a:r>
            <a:endParaRPr b="0" lang="es-EC" sz="19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Text 9"/>
          <p:cNvSpPr/>
          <p:nvPr/>
        </p:nvSpPr>
        <p:spPr>
          <a:xfrm>
            <a:off x="710640" y="5779800"/>
            <a:ext cx="90972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Para el Proyecto: Interfaz gráfica, base de datos, validaciones robustas.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Text 10"/>
          <p:cNvSpPr/>
          <p:nvPr/>
        </p:nvSpPr>
        <p:spPr>
          <a:xfrm>
            <a:off x="710640" y="6287040"/>
            <a:ext cx="9097200" cy="648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Para Futuros Desarrollos: Aplicar conceptos en proyectos complejos, explorar otros lenguajes, mantener buenas prácticas.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Text 11"/>
          <p:cNvSpPr/>
          <p:nvPr/>
        </p:nvSpPr>
        <p:spPr>
          <a:xfrm>
            <a:off x="10311120" y="740880"/>
            <a:ext cx="361548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endParaRPr b="0" lang="en-US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4" name="Image 0" descr="preencoded.png"/>
          <p:cNvPicPr/>
          <p:nvPr/>
        </p:nvPicPr>
        <p:blipFill>
          <a:blip r:embed="rId1"/>
          <a:stretch/>
        </p:blipFill>
        <p:spPr>
          <a:xfrm>
            <a:off x="10311120" y="2324160"/>
            <a:ext cx="3615480" cy="3615480"/>
          </a:xfrm>
          <a:prstGeom prst="rect">
            <a:avLst/>
          </a:prstGeom>
          <a:ln w="0">
            <a:noFill/>
          </a:ln>
        </p:spPr>
      </p:pic>
      <p:sp>
        <p:nvSpPr>
          <p:cNvPr id="155" name="Text 12"/>
          <p:cNvSpPr/>
          <p:nvPr/>
        </p:nvSpPr>
        <p:spPr>
          <a:xfrm>
            <a:off x="710640" y="7347960"/>
            <a:ext cx="1320840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550" spc="-1" strike="noStrike">
                <a:solidFill>
                  <a:srgbClr val="e5e0df"/>
                </a:solidFill>
                <a:latin typeface="Roboto"/>
                <a:ea typeface="Roboto"/>
              </a:rPr>
              <a:t>www.epn.edu.ec</a:t>
            </a:r>
            <a:endParaRPr b="0" lang="es-EC" sz="15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name="Imagen 9" descr=""/>
          <p:cNvPicPr/>
          <p:nvPr/>
        </p:nvPicPr>
        <p:blipFill>
          <a:blip r:embed="rId2"/>
          <a:stretch/>
        </p:blipFill>
        <p:spPr>
          <a:xfrm>
            <a:off x="12759840" y="519840"/>
            <a:ext cx="1280160" cy="1280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 0"/>
          <p:cNvSpPr/>
          <p:nvPr/>
        </p:nvSpPr>
        <p:spPr>
          <a:xfrm>
            <a:off x="793800" y="1703160"/>
            <a:ext cx="11907720" cy="708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0" lang="en-US" sz="4450" spc="-1" strike="noStrike">
                <a:solidFill>
                  <a:srgbClr val="ffffff"/>
                </a:solidFill>
                <a:latin typeface="Roboto Mono Medium"/>
                <a:ea typeface="Roboto Mono Medium"/>
              </a:rPr>
              <a:t>Repositorio de Github del Proyecto:</a:t>
            </a:r>
            <a:endParaRPr b="0" lang="es-EC" sz="445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Image 0" descr="preencoded.png">
            <a:hlinkClick r:id="rId1"/>
          </p:cNvPr>
          <p:cNvPicPr/>
          <p:nvPr/>
        </p:nvPicPr>
        <p:blipFill>
          <a:blip r:embed="rId2"/>
          <a:stretch/>
        </p:blipFill>
        <p:spPr>
          <a:xfrm>
            <a:off x="793800" y="2865600"/>
            <a:ext cx="13042080" cy="2354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</TotalTime>
  <Application>LibreOffice/24.2.7.2$Linux_X86_64 LibreOffice_project/420$Build-2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2025-07-29T00:13:32Z</dcterms:created>
  <dc:creator/>
  <dc:description/>
  <dc:language>es-ES</dc:language>
  <cp:lastModifiedBy/>
  <dcterms:modified xsi:type="dcterms:W3CDTF">2025-07-28T19:32:02Z</dcterms:modified>
  <cp:revision>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7</vt:i4>
  </property>
  <property fmtid="{D5CDD505-2E9C-101B-9397-08002B2CF9AE}" pid="3" name="PresentationFormat">
    <vt:lpwstr>On-screen Show (16:9)</vt:lpwstr>
  </property>
  <property fmtid="{D5CDD505-2E9C-101B-9397-08002B2CF9AE}" pid="4" name="Slides">
    <vt:i4>7</vt:i4>
  </property>
</Properties>
</file>